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5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600000000000000"/>
      <p:regular r:id="rId20"/>
    </p:embeddedFont>
    <p:embeddedFont>
      <p:font typeface="Montserrat Italics" charset="1" panose="00000500000000000000"/>
      <p:regular r:id="rId21"/>
    </p:embeddedFont>
    <p:embeddedFont>
      <p:font typeface="Montserrat Bold Italics" charset="1" panose="00000600000000000000"/>
      <p:regular r:id="rId22"/>
    </p:embeddedFont>
    <p:embeddedFont>
      <p:font typeface="Open Sauce SemiBold" charset="1" panose="00000700000000000000"/>
      <p:regular r:id="rId23"/>
    </p:embeddedFont>
    <p:embeddedFont>
      <p:font typeface="Open Sauce SemiBold Bold" charset="1" panose="00000A00000000000000"/>
      <p:regular r:id="rId24"/>
    </p:embeddedFont>
    <p:embeddedFont>
      <p:font typeface="Open Sauce SemiBold Italics" charset="1" panose="00000700000000000000"/>
      <p:regular r:id="rId25"/>
    </p:embeddedFont>
    <p:embeddedFont>
      <p:font typeface="Open Sauce SemiBold Bold Italics" charset="1" panose="00000A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notesMasters/notesMaster1.xml" Type="http://schemas.openxmlformats.org/officeDocument/2006/relationships/notesMaster"/><Relationship Id="rId46" Target="theme/theme2.xml" Type="http://schemas.openxmlformats.org/officeDocument/2006/relationships/theme"/><Relationship Id="rId47" Target="notesSlides/notesSlide1.xml" Type="http://schemas.openxmlformats.org/officeDocument/2006/relationships/notesSlide"/><Relationship Id="rId48" Target="notesSlides/notesSlide2.xml" Type="http://schemas.openxmlformats.org/officeDocument/2006/relationships/notesSlide"/><Relationship Id="rId49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4.xml" Type="http://schemas.openxmlformats.org/officeDocument/2006/relationships/notesSlide"/><Relationship Id="rId51" Target="notesSlides/notesSlide5.xml" Type="http://schemas.openxmlformats.org/officeDocument/2006/relationships/notesSlide"/><Relationship Id="rId52" Target="notesSlides/notesSlide6.xml" Type="http://schemas.openxmlformats.org/officeDocument/2006/relationships/notesSlide"/><Relationship Id="rId53" Target="notesSlides/notesSlide7.xml" Type="http://schemas.openxmlformats.org/officeDocument/2006/relationships/notesSlide"/><Relationship Id="rId54" Target="notesSlides/notesSlide8.xml" Type="http://schemas.openxmlformats.org/officeDocument/2006/relationships/notesSlide"/><Relationship Id="rId55" Target="notesSlides/notesSlide9.xml" Type="http://schemas.openxmlformats.org/officeDocument/2006/relationships/notesSlide"/><Relationship Id="rId56" Target="notesSlides/notesSlide10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Overview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Virtual cottage</a:t>
            </a:r>
          </a:p>
          <a:p>
            <a:pPr lvl="0"/>
            <a:r>
              <a:rPr lang="en-US"/>
              <a:t>Poly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Virtual cottage</a:t>
            </a:r>
          </a:p>
          <a:p>
            <a:pPr lvl="0"/>
            <a:r>
              <a:rPr lang="en-US"/>
              <a:t>Poly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Virtual cottage</a:t>
            </a:r>
          </a:p>
          <a:p>
            <a:pPr lvl="0"/>
            <a:r>
              <a:rPr lang="en-US"/>
              <a:t>Poly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Virtual cottage</a:t>
            </a:r>
          </a:p>
          <a:p>
            <a:pPr lvl="0"/>
            <a:r>
              <a:rPr lang="en-US"/>
              <a:t>Poly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Virtual cottage</a:t>
            </a:r>
          </a:p>
          <a:p>
            <a:pPr lvl="0"/>
            <a:r>
              <a:rPr lang="en-US"/>
              <a:t>Poly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Virtual cottage</a:t>
            </a:r>
          </a:p>
          <a:p>
            <a:pPr lvl="0"/>
            <a:r>
              <a:rPr lang="en-US"/>
              <a:t>Poly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Virtual cottage</a:t>
            </a:r>
          </a:p>
          <a:p>
            <a:pPr lvl="0"/>
            <a:r>
              <a:rPr lang="en-US"/>
              <a:t>Poly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Virtual cottage</a:t>
            </a:r>
          </a:p>
          <a:p>
            <a:pPr lvl="0"/>
            <a:r>
              <a:rPr lang="en-US"/>
              <a:t>Poly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jpeg" Type="http://schemas.openxmlformats.org/officeDocument/2006/relationships/image"/><Relationship Id="rId6" Target="../media/VAFNCz8d-s8.mp4" Type="http://schemas.openxmlformats.org/officeDocument/2006/relationships/video"/><Relationship Id="rId7" Target="../media/VAFNCz8d-s8.mp4" Type="http://schemas.microsoft.com/office/2007/relationships/media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8528" y="1810674"/>
            <a:ext cx="1270944" cy="6046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856034" y="-1422191"/>
            <a:ext cx="4806532" cy="4806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-1062719" y="-1422191"/>
            <a:ext cx="4806532" cy="480653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8187890">
            <a:off x="15560506" y="8043695"/>
            <a:ext cx="3397588" cy="3402216"/>
            <a:chOff x="0" y="0"/>
            <a:chExt cx="2354580" cy="235778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7" id="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>
            <a:off x="5603686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1804808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6188225" y="7671525"/>
            <a:ext cx="294966" cy="29496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666503" y="4874860"/>
            <a:ext cx="10954993" cy="491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 Bold"/>
              </a:rPr>
              <a:t> LUYOLO MBATHA</a:t>
            </a:r>
          </a:p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 Bold"/>
              </a:rPr>
              <a:t>&amp; </a:t>
            </a:r>
          </a:p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 Bold"/>
              </a:rPr>
              <a:t>NHLANHLA LANGA</a:t>
            </a:r>
          </a:p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 Bold"/>
              </a:rPr>
              <a:t>PT.2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2063" y="3048143"/>
            <a:ext cx="10023874" cy="118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8232">
                <a:solidFill>
                  <a:srgbClr val="FDFDFD"/>
                </a:solidFill>
                <a:latin typeface="Open Sans"/>
              </a:rPr>
              <a:t>UNNAMED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/>
          <a:srcRect l="2402" t="0" r="25833" b="0"/>
          <a:stretch>
            <a:fillRect/>
          </a:stretch>
        </p:blipFill>
        <p:spPr>
          <a:xfrm flipH="false" flipV="false" rot="0">
            <a:off x="6992925" y="3354803"/>
            <a:ext cx="11085522" cy="46274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 Timeline - Phase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Phase 3 - Larger customisation system &amp; UI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58142"/>
            <a:ext cx="4844000" cy="467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3rd October - 23 October (weeks 11-13)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Further implementation  of phase 1 objects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Rotational objects.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UI 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4-6 Playtest sessions per week 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/>
          <a:srcRect l="4634" t="36095" r="4950" b="1779"/>
          <a:stretch>
            <a:fillRect/>
          </a:stretch>
        </p:blipFill>
        <p:spPr>
          <a:xfrm flipH="false" flipV="false" rot="0">
            <a:off x="6888145" y="3526909"/>
            <a:ext cx="10601004" cy="323318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 Timeline - Phase 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Phase 4 - Playtesting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58142"/>
            <a:ext cx="4844000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24th October - 6th November (weeks 14 - 15 )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4 - 6 playtesting session per week  </a:t>
            </a:r>
          </a:p>
          <a:p>
            <a:pPr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/>
          <a:srcRect l="26870" t="0" r="50918" b="584"/>
          <a:stretch>
            <a:fillRect/>
          </a:stretch>
        </p:blipFill>
        <p:spPr>
          <a:xfrm flipH="false" flipV="false" rot="0">
            <a:off x="9144000" y="3205767"/>
            <a:ext cx="7260053" cy="502790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 Timeline - Phase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Phase 5 - Polishing &amp; Finalisation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58142"/>
            <a:ext cx="4844000" cy="663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7th November - 18 November(weeks 16- 17)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Final polishing of in -</a:t>
            </a:r>
            <a:r>
              <a:rPr lang="en-US" sz="2199">
                <a:solidFill>
                  <a:srgbClr val="EFECE7"/>
                </a:solidFill>
                <a:latin typeface="DM Sans"/>
              </a:rPr>
              <a:t> app mechanics. 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Final round of playetsting(future iterations). 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146592" y="-2430798"/>
            <a:ext cx="5482085" cy="54820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77750" y="8358345"/>
            <a:ext cx="899955" cy="899955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5687" y="8458228"/>
            <a:ext cx="484081" cy="70018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277750" y="6812068"/>
            <a:ext cx="899955" cy="899955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77750" y="5240109"/>
            <a:ext cx="899955" cy="899955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77750" y="3476227"/>
            <a:ext cx="899955" cy="899955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5687" y="3595876"/>
            <a:ext cx="484081" cy="66065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5687" y="5359758"/>
            <a:ext cx="484081" cy="66065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5687" y="6965090"/>
            <a:ext cx="484081" cy="66065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979954" y="3051287"/>
            <a:ext cx="4720490" cy="308877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979954" y="6427231"/>
            <a:ext cx="3774431" cy="350597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28700" y="904875"/>
            <a:ext cx="13357508" cy="110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50"/>
              </a:lnSpc>
              <a:spcBef>
                <a:spcPct val="0"/>
              </a:spcBef>
            </a:pPr>
            <a:r>
              <a:rPr lang="en-US" sz="6464">
                <a:solidFill>
                  <a:srgbClr val="FCBF01"/>
                </a:solidFill>
                <a:latin typeface="Open Sauce SemiBold Bold"/>
              </a:rPr>
              <a:t>Upcoming Iterations/Intentions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43341" y="3805903"/>
            <a:ext cx="6222814" cy="31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0217" indent="-210108" lvl="1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FAFAFA"/>
                </a:solidFill>
                <a:latin typeface="DM Sans"/>
              </a:rPr>
              <a:t>Introduction of organised custom made  interface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43341" y="5560516"/>
            <a:ext cx="6222814" cy="1000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0217" indent="-210108" lvl="1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FAFAFA"/>
                </a:solidFill>
                <a:latin typeface="DM Sans"/>
              </a:rPr>
              <a:t>Character customisation(hair and clothing )</a:t>
            </a:r>
          </a:p>
          <a:p>
            <a:pPr marL="420217" indent="-210108" lvl="1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FAFAFA"/>
                </a:solidFill>
                <a:latin typeface="DM Sans"/>
              </a:rPr>
              <a:t>Character animations  according to activity </a:t>
            </a:r>
          </a:p>
          <a:p>
            <a:pPr>
              <a:lnSpc>
                <a:spcPts val="2724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843341" y="7132475"/>
            <a:ext cx="6222814" cy="66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4"/>
              </a:lnSpc>
            </a:pPr>
            <a:r>
              <a:rPr lang="en-US" sz="1946">
                <a:solidFill>
                  <a:srgbClr val="FAFAFA"/>
                </a:solidFill>
                <a:latin typeface="DM Sans"/>
              </a:rPr>
              <a:t>Weekly play tests(averaging 4 to 6 tests weekly)</a:t>
            </a:r>
          </a:p>
          <a:p>
            <a:pPr>
              <a:lnSpc>
                <a:spcPts val="272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843341" y="8702547"/>
            <a:ext cx="6222814" cy="32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4"/>
              </a:lnSpc>
              <a:spcBef>
                <a:spcPct val="0"/>
              </a:spcBef>
            </a:pPr>
            <a:r>
              <a:rPr lang="en-US" sz="1946">
                <a:solidFill>
                  <a:srgbClr val="FAFAFA"/>
                </a:solidFill>
                <a:latin typeface="DM Sans"/>
              </a:rPr>
              <a:t>4.5 hrs+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33028" y="3235950"/>
            <a:ext cx="6738964" cy="45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2"/>
              </a:lnSpc>
              <a:spcBef>
                <a:spcPct val="0"/>
              </a:spcBef>
            </a:pPr>
            <a:r>
              <a:rPr lang="en-US" sz="2708">
                <a:solidFill>
                  <a:srgbClr val="FCBF01"/>
                </a:solidFill>
                <a:latin typeface="DM Sans Bold"/>
              </a:rPr>
              <a:t>User Interface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43341" y="4990562"/>
            <a:ext cx="6738964" cy="45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2"/>
              </a:lnSpc>
              <a:spcBef>
                <a:spcPct val="0"/>
              </a:spcBef>
            </a:pPr>
            <a:r>
              <a:rPr lang="en-US" sz="2708">
                <a:solidFill>
                  <a:srgbClr val="FCBF01"/>
                </a:solidFill>
                <a:latin typeface="DM Sans Bold"/>
              </a:rPr>
              <a:t>Character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43341" y="8132593"/>
            <a:ext cx="6738964" cy="45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2"/>
              </a:lnSpc>
              <a:spcBef>
                <a:spcPct val="0"/>
              </a:spcBef>
            </a:pPr>
            <a:r>
              <a:rPr lang="en-US" sz="2708">
                <a:solidFill>
                  <a:srgbClr val="FCBF01"/>
                </a:solidFill>
                <a:latin typeface="DM Sans Bold"/>
              </a:rPr>
              <a:t>Daily Expectations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54974" y="2137017"/>
            <a:ext cx="10778053" cy="36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3"/>
              </a:lnSpc>
              <a:spcBef>
                <a:spcPct val="0"/>
              </a:spcBef>
            </a:pPr>
            <a:r>
              <a:rPr lang="en-US" sz="2109">
                <a:solidFill>
                  <a:srgbClr val="FDFDFD"/>
                </a:solidFill>
                <a:latin typeface="DM Sans"/>
              </a:rPr>
              <a:t>These number are all estimations. We may work more or less than what is prescribed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43341" y="6639400"/>
            <a:ext cx="6738964" cy="45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2"/>
              </a:lnSpc>
              <a:spcBef>
                <a:spcPct val="0"/>
              </a:spcBef>
            </a:pPr>
            <a:r>
              <a:rPr lang="en-US" sz="2708">
                <a:solidFill>
                  <a:srgbClr val="FCBF01"/>
                </a:solidFill>
                <a:latin typeface="DM Sans Bold"/>
              </a:rPr>
              <a:t> Playtesting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39228" y="0"/>
            <a:ext cx="5748772" cy="10287000"/>
            <a:chOff x="0" y="0"/>
            <a:chExt cx="1069556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69556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19116" y="4001714"/>
            <a:ext cx="4819843" cy="725843"/>
            <a:chOff x="0" y="0"/>
            <a:chExt cx="4385283" cy="6604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385283" cy="660400"/>
            </a:xfrm>
            <a:custGeom>
              <a:avLst/>
              <a:gdLst/>
              <a:ahLst/>
              <a:cxnLst/>
              <a:rect r="r" b="b" t="t" l="l"/>
              <a:pathLst>
                <a:path h="660400" w="4385283">
                  <a:moveTo>
                    <a:pt x="426082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0823" y="0"/>
                  </a:lnTo>
                  <a:cubicBezTo>
                    <a:pt x="4329403" y="0"/>
                    <a:pt x="4385283" y="55880"/>
                    <a:pt x="4385283" y="124460"/>
                  </a:cubicBezTo>
                  <a:lnTo>
                    <a:pt x="4385283" y="535940"/>
                  </a:lnTo>
                  <a:cubicBezTo>
                    <a:pt x="4385283" y="604520"/>
                    <a:pt x="4329403" y="660400"/>
                    <a:pt x="4260823" y="660400"/>
                  </a:cubicBez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048936" y="1611887"/>
            <a:ext cx="6980583" cy="7344788"/>
            <a:chOff x="0" y="0"/>
            <a:chExt cx="5842000" cy="6146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l="-28593" r="-28593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r="0" t="-286" b="-28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98512" y="2727738"/>
            <a:ext cx="8525447" cy="144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83"/>
              </a:lnSpc>
            </a:pPr>
            <a:r>
              <a:rPr lang="en-US" sz="10883">
                <a:solidFill>
                  <a:srgbClr val="FCBF01"/>
                </a:solidFill>
                <a:latin typeface="League Spartan Bold"/>
              </a:rPr>
              <a:t>NHLANHLA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78602"/>
            <a:ext cx="5669840" cy="190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Designing Base Model For Character 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Design Systems in Unity </a:t>
            </a:r>
          </a:p>
          <a:p>
            <a:pPr>
              <a:lnSpc>
                <a:spcPts val="38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538539" y="4128774"/>
            <a:ext cx="4359521" cy="45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>
                <a:solidFill>
                  <a:srgbClr val="000000"/>
                </a:solidFill>
                <a:latin typeface="Arimo Bold"/>
              </a:rPr>
              <a:t>LEAD CHARACTER MODEL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286735" cy="3216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7830196" y="3982374"/>
            <a:ext cx="2437479" cy="232225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8700" y="7581965"/>
            <a:ext cx="5669840" cy="239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9C041"/>
                </a:solidFill>
                <a:latin typeface="Montserrat Bold"/>
              </a:rPr>
              <a:t>Career Aspirations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Generalist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Lead Programmer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Character Designer</a:t>
            </a:r>
          </a:p>
          <a:p>
            <a:pPr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748772" cy="10287000"/>
            <a:chOff x="0" y="0"/>
            <a:chExt cx="1069556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69556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258481" y="1471106"/>
            <a:ext cx="6980583" cy="7344788"/>
            <a:chOff x="0" y="0"/>
            <a:chExt cx="5842000" cy="61468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l="-28913" r="-28913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r="0" t="-286" b="-28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560760" y="4016019"/>
            <a:ext cx="4331186" cy="615427"/>
            <a:chOff x="0" y="0"/>
            <a:chExt cx="4647694" cy="660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647694" cy="660400"/>
            </a:xfrm>
            <a:custGeom>
              <a:avLst/>
              <a:gdLst/>
              <a:ahLst/>
              <a:cxnLst/>
              <a:rect r="r" b="b" t="t" l="l"/>
              <a:pathLst>
                <a:path h="660400" w="4647694">
                  <a:moveTo>
                    <a:pt x="452323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23234" y="0"/>
                  </a:lnTo>
                  <a:cubicBezTo>
                    <a:pt x="4591814" y="0"/>
                    <a:pt x="4647694" y="55880"/>
                    <a:pt x="4647694" y="124460"/>
                  </a:cubicBezTo>
                  <a:lnTo>
                    <a:pt x="4647694" y="535940"/>
                  </a:lnTo>
                  <a:cubicBezTo>
                    <a:pt x="4647694" y="604520"/>
                    <a:pt x="4591814" y="660400"/>
                    <a:pt x="4523234" y="660400"/>
                  </a:cubicBez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60760" y="1471106"/>
            <a:ext cx="1286735" cy="321684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664815" y="7618296"/>
            <a:ext cx="4179570" cy="4179570"/>
            <a:chOff x="0" y="0"/>
            <a:chExt cx="2787650" cy="278765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560760" y="2567998"/>
            <a:ext cx="6698540" cy="144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83"/>
              </a:lnSpc>
            </a:pPr>
            <a:r>
              <a:rPr lang="en-US" sz="10883">
                <a:solidFill>
                  <a:srgbClr val="FCBF01"/>
                </a:solidFill>
                <a:latin typeface="League Spartan Bold"/>
              </a:rPr>
              <a:t>LUYOLO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60760" y="4880847"/>
            <a:ext cx="5669840" cy="190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Art Direction. 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Creating 3D assets final iteration . 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Importing visual assets to game engine.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46804" y="4123134"/>
            <a:ext cx="3891671" cy="3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5">
                <a:solidFill>
                  <a:srgbClr val="000000"/>
                </a:solidFill>
                <a:latin typeface="Arimo Bold"/>
              </a:rPr>
              <a:t>LEAD ASSET DEVELOPER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46804" y="7159228"/>
            <a:ext cx="5669840" cy="239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9C041"/>
                </a:solidFill>
                <a:latin typeface="Montserrat Bold"/>
              </a:rPr>
              <a:t>Career Aspirations 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3D artist - modelling , animator.</a:t>
            </a:r>
          </a:p>
          <a:p>
            <a:pPr marL="518155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3D Printing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FDFDFD"/>
                </a:solidFill>
                <a:latin typeface="Montserrat"/>
              </a:rPr>
              <a:t>  </a:t>
            </a:r>
          </a:p>
          <a:p>
            <a:pPr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78484" y="-785455"/>
            <a:ext cx="8137971" cy="813797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006253" y="1028700"/>
            <a:ext cx="8263058" cy="3811569"/>
            <a:chOff x="0" y="0"/>
            <a:chExt cx="3416921" cy="157615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416921" cy="1576151"/>
            </a:xfrm>
            <a:custGeom>
              <a:avLst/>
              <a:gdLst/>
              <a:ahLst/>
              <a:cxnLst/>
              <a:rect r="r" b="b" t="t" l="l"/>
              <a:pathLst>
                <a:path h="1576151" w="3416921">
                  <a:moveTo>
                    <a:pt x="0" y="0"/>
                  </a:moveTo>
                  <a:lnTo>
                    <a:pt x="3416921" y="0"/>
                  </a:lnTo>
                  <a:lnTo>
                    <a:pt x="3416921" y="1576151"/>
                  </a:lnTo>
                  <a:lnTo>
                    <a:pt x="0" y="1576151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06253" y="5446731"/>
            <a:ext cx="8263058" cy="3811569"/>
            <a:chOff x="0" y="0"/>
            <a:chExt cx="3416921" cy="157615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416921" cy="1576151"/>
            </a:xfrm>
            <a:custGeom>
              <a:avLst/>
              <a:gdLst/>
              <a:ahLst/>
              <a:cxnLst/>
              <a:rect r="r" b="b" t="t" l="l"/>
              <a:pathLst>
                <a:path h="1576151" w="3416921">
                  <a:moveTo>
                    <a:pt x="0" y="0"/>
                  </a:moveTo>
                  <a:lnTo>
                    <a:pt x="3416921" y="0"/>
                  </a:lnTo>
                  <a:lnTo>
                    <a:pt x="3416921" y="1576151"/>
                  </a:lnTo>
                  <a:lnTo>
                    <a:pt x="0" y="1576151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1416025" cy="378489"/>
            <a:chOff x="0" y="0"/>
            <a:chExt cx="570168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r="r" b="b" t="t" l="l"/>
              <a:pathLst>
                <a:path h="152400" w="570168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556103" y="1360189"/>
            <a:ext cx="3685192" cy="55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9"/>
              </a:lnSpc>
            </a:pPr>
            <a:r>
              <a:rPr lang="en-US" sz="3499" spc="195">
                <a:solidFill>
                  <a:srgbClr val="FFFFFF"/>
                </a:solidFill>
                <a:latin typeface="Open Sauce SemiBold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56103" y="5778220"/>
            <a:ext cx="3685192" cy="55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9"/>
              </a:lnSpc>
            </a:pPr>
            <a:r>
              <a:rPr lang="en-US" sz="3499" spc="195">
                <a:solidFill>
                  <a:srgbClr val="FFFFFF"/>
                </a:solidFill>
                <a:latin typeface="Open Sauce SemiBold"/>
              </a:rPr>
              <a:t>Personal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5739" y="2553669"/>
            <a:ext cx="7491113" cy="140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2316" indent="-286158" lvl="1">
              <a:lnSpc>
                <a:spcPts val="3711"/>
              </a:lnSpc>
              <a:buFont typeface="Arial"/>
              <a:buChar char="•"/>
            </a:pPr>
            <a:r>
              <a:rPr lang="en-US" sz="2650">
                <a:solidFill>
                  <a:srgbClr val="FAFAFA"/>
                </a:solidFill>
                <a:latin typeface="Montserrat Bold"/>
              </a:rPr>
              <a:t>Feel good study application? </a:t>
            </a:r>
          </a:p>
          <a:p>
            <a:pPr algn="just" marL="572316" indent="-286158" lvl="1">
              <a:lnSpc>
                <a:spcPts val="3711"/>
              </a:lnSpc>
              <a:buFont typeface="Arial"/>
              <a:buChar char="•"/>
            </a:pPr>
            <a:r>
              <a:rPr lang="en-US" sz="2650">
                <a:solidFill>
                  <a:srgbClr val="FAFAFA"/>
                </a:solidFill>
                <a:latin typeface="Montserrat Bold"/>
              </a:rPr>
              <a:t>Easy To Use Options?</a:t>
            </a:r>
          </a:p>
          <a:p>
            <a:pPr algn="just" marL="572316" indent="-286158" lvl="1">
              <a:lnSpc>
                <a:spcPts val="3711"/>
              </a:lnSpc>
              <a:buFont typeface="Arial"/>
              <a:buChar char="•"/>
            </a:pPr>
            <a:r>
              <a:rPr lang="en-US" sz="2650">
                <a:solidFill>
                  <a:srgbClr val="FAFAFA"/>
                </a:solidFill>
                <a:latin typeface="Montserrat Bold"/>
              </a:rPr>
              <a:t>Readable UI?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9988" y="3844273"/>
            <a:ext cx="6007901" cy="274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5"/>
              </a:lnSpc>
            </a:pPr>
            <a:r>
              <a:rPr lang="en-US" sz="7175">
                <a:solidFill>
                  <a:srgbClr val="FCBF01"/>
                </a:solidFill>
                <a:latin typeface="League Spartan Bold"/>
              </a:rPr>
              <a:t>GOAL</a:t>
            </a:r>
          </a:p>
          <a:p>
            <a:pPr>
              <a:lnSpc>
                <a:spcPts val="7175"/>
              </a:lnSpc>
            </a:pPr>
          </a:p>
          <a:p>
            <a:pPr>
              <a:lnSpc>
                <a:spcPts val="7175"/>
              </a:lnSpc>
            </a:pPr>
            <a:r>
              <a:rPr lang="en-US" sz="7175">
                <a:solidFill>
                  <a:srgbClr val="FCBF01"/>
                </a:solidFill>
                <a:latin typeface="League Spartan Bold"/>
              </a:rPr>
              <a:t>REFLECTION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5739" y="6518576"/>
            <a:ext cx="6932733" cy="135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57" indent="-282829" lvl="1">
              <a:lnSpc>
                <a:spcPts val="3667"/>
              </a:lnSpc>
              <a:buFont typeface="Arial"/>
              <a:buChar char="•"/>
            </a:pPr>
            <a:r>
              <a:rPr lang="en-US" sz="2619">
                <a:solidFill>
                  <a:srgbClr val="FAFAFA"/>
                </a:solidFill>
                <a:latin typeface="Montserrat Bold"/>
              </a:rPr>
              <a:t>Developing Skillset - sculpting, Asset optimisation etc.?</a:t>
            </a:r>
          </a:p>
          <a:p>
            <a:pPr algn="just" marL="565657" indent="-282829" lvl="1">
              <a:lnSpc>
                <a:spcPts val="3667"/>
              </a:lnSpc>
              <a:buFont typeface="Arial"/>
              <a:buChar char="•"/>
            </a:pPr>
            <a:r>
              <a:rPr lang="en-US" sz="2619">
                <a:solidFill>
                  <a:srgbClr val="FAFAFA"/>
                </a:solidFill>
                <a:latin typeface="Montserrat Bold"/>
              </a:rPr>
              <a:t>Industry preparing portfolio project?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7599101"/>
            <a:chOff x="0" y="0"/>
            <a:chExt cx="19872376" cy="930416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r="r" b="b" t="t" l="l"/>
              <a:pathLst>
                <a:path h="9304166" w="1987237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340493" y="3233409"/>
            <a:ext cx="11607015" cy="131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spc="438">
                <a:solidFill>
                  <a:srgbClr val="FFFFFF"/>
                </a:solidFill>
                <a:latin typeface="Open Sauce SemiBold Bold"/>
              </a:rPr>
              <a:t>THANKS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1828800"/>
            <a:ext cx="1286735" cy="32168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43212" y="4933026"/>
            <a:ext cx="15601575" cy="259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>
                <a:solidFill>
                  <a:srgbClr val="F9C041"/>
                </a:solidFill>
                <a:latin typeface="Open Sauce SemiBold Bold"/>
              </a:rPr>
              <a:t>FOR LISTENING AND ENJOY THE GAMEPLAY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7599101"/>
            <a:chOff x="0" y="0"/>
            <a:chExt cx="19872376" cy="930416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r="r" b="b" t="t" l="l"/>
              <a:pathLst>
                <a:path h="9304166" w="1987237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181585" y="9078912"/>
            <a:ext cx="4077715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FAFAFA"/>
                </a:solidFill>
                <a:latin typeface="Montserrat"/>
              </a:rPr>
              <a:t>www.reallygreatsite.com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0493" y="2410444"/>
            <a:ext cx="11607015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 spc="328">
                <a:solidFill>
                  <a:srgbClr val="FFFFFF"/>
                </a:solidFill>
                <a:latin typeface="Open Sauce SemiBold Bold"/>
              </a:rPr>
              <a:t>REFERENCES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1828800"/>
            <a:ext cx="1286735" cy="3216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7315200"/>
            <a:ext cx="1286735" cy="32168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73670" y="3778698"/>
            <a:ext cx="13002010" cy="267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3"/>
              </a:lnSpc>
            </a:pPr>
          </a:p>
          <a:p>
            <a:pPr marL="655975" indent="-327988" lvl="1">
              <a:lnSpc>
                <a:spcPts val="4253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DM Sans Bold"/>
              </a:rPr>
              <a:t>https://www.instagram.com/polygonrunway/</a:t>
            </a:r>
          </a:p>
          <a:p>
            <a:pPr marL="655975" indent="-327988" lvl="1">
              <a:lnSpc>
                <a:spcPts val="4253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DM Sans Bold"/>
              </a:rPr>
              <a:t>https://store.steampowered.com/app/1369320/Virtual_Cottage/</a:t>
            </a:r>
          </a:p>
          <a:p>
            <a:pPr marL="655975" indent="-327988" lvl="1">
              <a:lnSpc>
                <a:spcPts val="4253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DM Sans Bold"/>
              </a:rPr>
              <a:t>https://www.artstation.com/artwork/D5NNlO</a:t>
            </a:r>
          </a:p>
          <a:p>
            <a:pPr>
              <a:lnSpc>
                <a:spcPts val="425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8528" y="1810674"/>
            <a:ext cx="1270944" cy="6046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856034" y="-1422191"/>
            <a:ext cx="4806532" cy="4806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-1062719" y="-1422191"/>
            <a:ext cx="4806532" cy="480653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8187890">
            <a:off x="15560506" y="8043695"/>
            <a:ext cx="3397588" cy="3402216"/>
            <a:chOff x="0" y="0"/>
            <a:chExt cx="2354580" cy="235778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7" id="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>
            <a:off x="5603686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1804808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6188225" y="7671525"/>
            <a:ext cx="294966" cy="29496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666503" y="5210175"/>
            <a:ext cx="10954993" cy="12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8632">
                <a:solidFill>
                  <a:srgbClr val="FCBF01"/>
                </a:solidFill>
                <a:latin typeface="League Spartan"/>
              </a:rPr>
              <a:t>RECAP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43439" y="3048143"/>
            <a:ext cx="6201123" cy="118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8232">
                <a:solidFill>
                  <a:srgbClr val="FDFDFD"/>
                </a:solidFill>
                <a:latin typeface="Open Sans"/>
              </a:rPr>
              <a:t>CRIT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15781" y="7579859"/>
            <a:ext cx="4656437" cy="43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1781150" y="7671525"/>
            <a:ext cx="294966" cy="294966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622947" y="4030715"/>
            <a:ext cx="4433019" cy="0"/>
          </a:xfrm>
          <a:prstGeom prst="line">
            <a:avLst/>
          </a:prstGeom>
          <a:ln cap="rnd" w="19050">
            <a:solidFill>
              <a:srgbClr val="F9C0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2622947" y="7315293"/>
            <a:ext cx="4433019" cy="0"/>
          </a:xfrm>
          <a:prstGeom prst="line">
            <a:avLst/>
          </a:prstGeom>
          <a:ln cap="rnd" w="19050">
            <a:solidFill>
              <a:srgbClr val="F1C0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235018" y="4122633"/>
            <a:ext cx="4433019" cy="0"/>
          </a:xfrm>
          <a:prstGeom prst="line">
            <a:avLst/>
          </a:prstGeom>
          <a:ln cap="rnd" w="19050">
            <a:solidFill>
              <a:srgbClr val="F1C0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1235018" y="7407211"/>
            <a:ext cx="4433019" cy="0"/>
          </a:xfrm>
          <a:prstGeom prst="line">
            <a:avLst/>
          </a:prstGeom>
          <a:ln cap="rnd" w="19050">
            <a:solidFill>
              <a:srgbClr val="F1C0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3373148">
            <a:off x="-1196921" y="-580211"/>
            <a:ext cx="4305786" cy="2744129"/>
            <a:chOff x="0" y="0"/>
            <a:chExt cx="2354580" cy="150060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1500602"/>
            </a:xfrm>
            <a:custGeom>
              <a:avLst/>
              <a:gdLst/>
              <a:ahLst/>
              <a:cxnLst/>
              <a:rect r="r" b="b" t="t" l="l"/>
              <a:pathLst>
                <a:path h="1500602" w="2353310">
                  <a:moveTo>
                    <a:pt x="784860" y="1433292"/>
                  </a:moveTo>
                  <a:cubicBezTo>
                    <a:pt x="905510" y="1473932"/>
                    <a:pt x="1042670" y="1500602"/>
                    <a:pt x="1177290" y="1500602"/>
                  </a:cubicBezTo>
                  <a:cubicBezTo>
                    <a:pt x="1311910" y="1500602"/>
                    <a:pt x="1441450" y="1477742"/>
                    <a:pt x="1560830" y="1437102"/>
                  </a:cubicBezTo>
                  <a:cubicBezTo>
                    <a:pt x="1563370" y="1435832"/>
                    <a:pt x="1565910" y="1435832"/>
                    <a:pt x="1568450" y="1434562"/>
                  </a:cubicBezTo>
                  <a:cubicBezTo>
                    <a:pt x="2016760" y="1272002"/>
                    <a:pt x="2346960" y="842742"/>
                    <a:pt x="2353310" y="3453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45085"/>
                  </a:lnTo>
                  <a:cubicBezTo>
                    <a:pt x="6350" y="845282"/>
                    <a:pt x="331470" y="1274542"/>
                    <a:pt x="784860" y="1433292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8" id="8"/>
          <p:cNvGrpSpPr/>
          <p:nvPr/>
        </p:nvGrpSpPr>
        <p:grpSpPr>
          <a:xfrm rot="3292812">
            <a:off x="15373446" y="-486273"/>
            <a:ext cx="4305786" cy="2744129"/>
            <a:chOff x="0" y="0"/>
            <a:chExt cx="2354580" cy="150060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1500602"/>
            </a:xfrm>
            <a:custGeom>
              <a:avLst/>
              <a:gdLst/>
              <a:ahLst/>
              <a:cxnLst/>
              <a:rect r="r" b="b" t="t" l="l"/>
              <a:pathLst>
                <a:path h="1500602" w="2353310">
                  <a:moveTo>
                    <a:pt x="784860" y="1433292"/>
                  </a:moveTo>
                  <a:cubicBezTo>
                    <a:pt x="905510" y="1473932"/>
                    <a:pt x="1042670" y="1500602"/>
                    <a:pt x="1177290" y="1500602"/>
                  </a:cubicBezTo>
                  <a:cubicBezTo>
                    <a:pt x="1311910" y="1500602"/>
                    <a:pt x="1441450" y="1477742"/>
                    <a:pt x="1560830" y="1437102"/>
                  </a:cubicBezTo>
                  <a:cubicBezTo>
                    <a:pt x="1563370" y="1435832"/>
                    <a:pt x="1565910" y="1435832"/>
                    <a:pt x="1568450" y="1434562"/>
                  </a:cubicBezTo>
                  <a:cubicBezTo>
                    <a:pt x="2016760" y="1272002"/>
                    <a:pt x="2346960" y="842742"/>
                    <a:pt x="2353310" y="3453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45085"/>
                  </a:lnTo>
                  <a:cubicBezTo>
                    <a:pt x="6350" y="845282"/>
                    <a:pt x="331470" y="1274542"/>
                    <a:pt x="784860" y="1433292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821648" y="895350"/>
            <a:ext cx="10663754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Project Recap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225" y="3229866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22947" y="3388459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"/>
              </a:rPr>
              <a:t>Customization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225" y="6514444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2947" y="6673037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"/>
              </a:rPr>
              <a:t>Self-study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0295" y="3321784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5018" y="3480377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 Bold"/>
              </a:rPr>
              <a:t>Music Player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0295" y="6606362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35018" y="6764955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"/>
              </a:rPr>
              <a:t>Watch your character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22947" y="4276725"/>
            <a:ext cx="5614707" cy="109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Customise :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Indoor/Outdoor environments 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Characters(hair, eye colour etc.)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35018" y="4324427"/>
            <a:ext cx="5614707" cy="109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Log-in to your Spotify/Youtube music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Control the music player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Enjoy Lofi Music as you study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22947" y="7561303"/>
            <a:ext cx="5614707" cy="184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Set a timer, mood and study away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Complete a to-do list, keep yourself on schedule!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Get motivational quotes!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Set a reminder for small breaks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35018" y="7609005"/>
            <a:ext cx="5614707" cy="2212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Your character sits on the chair when you're studying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The character jumps up and down when exercising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The player Idles when they have nothing to do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622947" y="4030715"/>
            <a:ext cx="4433019" cy="0"/>
          </a:xfrm>
          <a:prstGeom prst="line">
            <a:avLst/>
          </a:prstGeom>
          <a:ln cap="rnd" w="19050">
            <a:solidFill>
              <a:srgbClr val="F9C0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2622947" y="7315293"/>
            <a:ext cx="4433019" cy="0"/>
          </a:xfrm>
          <a:prstGeom prst="line">
            <a:avLst/>
          </a:prstGeom>
          <a:ln cap="rnd" w="19050">
            <a:solidFill>
              <a:srgbClr val="F1C0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235018" y="4122633"/>
            <a:ext cx="4433019" cy="0"/>
          </a:xfrm>
          <a:prstGeom prst="line">
            <a:avLst/>
          </a:prstGeom>
          <a:ln cap="rnd" w="19050">
            <a:solidFill>
              <a:srgbClr val="F1C0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1235018" y="7407211"/>
            <a:ext cx="4433019" cy="0"/>
          </a:xfrm>
          <a:prstGeom prst="line">
            <a:avLst/>
          </a:prstGeom>
          <a:ln cap="rnd" w="19050">
            <a:solidFill>
              <a:srgbClr val="F1C0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3373148">
            <a:off x="-1196921" y="-580211"/>
            <a:ext cx="4305786" cy="2744129"/>
            <a:chOff x="0" y="0"/>
            <a:chExt cx="2354580" cy="150060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1500602"/>
            </a:xfrm>
            <a:custGeom>
              <a:avLst/>
              <a:gdLst/>
              <a:ahLst/>
              <a:cxnLst/>
              <a:rect r="r" b="b" t="t" l="l"/>
              <a:pathLst>
                <a:path h="1500602" w="2353310">
                  <a:moveTo>
                    <a:pt x="784860" y="1433292"/>
                  </a:moveTo>
                  <a:cubicBezTo>
                    <a:pt x="905510" y="1473932"/>
                    <a:pt x="1042670" y="1500602"/>
                    <a:pt x="1177290" y="1500602"/>
                  </a:cubicBezTo>
                  <a:cubicBezTo>
                    <a:pt x="1311910" y="1500602"/>
                    <a:pt x="1441450" y="1477742"/>
                    <a:pt x="1560830" y="1437102"/>
                  </a:cubicBezTo>
                  <a:cubicBezTo>
                    <a:pt x="1563370" y="1435832"/>
                    <a:pt x="1565910" y="1435832"/>
                    <a:pt x="1568450" y="1434562"/>
                  </a:cubicBezTo>
                  <a:cubicBezTo>
                    <a:pt x="2016760" y="1272002"/>
                    <a:pt x="2346960" y="842742"/>
                    <a:pt x="2353310" y="3453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45085"/>
                  </a:lnTo>
                  <a:cubicBezTo>
                    <a:pt x="6350" y="845282"/>
                    <a:pt x="331470" y="1274542"/>
                    <a:pt x="784860" y="1433292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8" id="8"/>
          <p:cNvGrpSpPr/>
          <p:nvPr/>
        </p:nvGrpSpPr>
        <p:grpSpPr>
          <a:xfrm rot="3292812">
            <a:off x="15373446" y="-486273"/>
            <a:ext cx="4305786" cy="2744129"/>
            <a:chOff x="0" y="0"/>
            <a:chExt cx="2354580" cy="150060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1500602"/>
            </a:xfrm>
            <a:custGeom>
              <a:avLst/>
              <a:gdLst/>
              <a:ahLst/>
              <a:cxnLst/>
              <a:rect r="r" b="b" t="t" l="l"/>
              <a:pathLst>
                <a:path h="1500602" w="2353310">
                  <a:moveTo>
                    <a:pt x="784860" y="1433292"/>
                  </a:moveTo>
                  <a:cubicBezTo>
                    <a:pt x="905510" y="1473932"/>
                    <a:pt x="1042670" y="1500602"/>
                    <a:pt x="1177290" y="1500602"/>
                  </a:cubicBezTo>
                  <a:cubicBezTo>
                    <a:pt x="1311910" y="1500602"/>
                    <a:pt x="1441450" y="1477742"/>
                    <a:pt x="1560830" y="1437102"/>
                  </a:cubicBezTo>
                  <a:cubicBezTo>
                    <a:pt x="1563370" y="1435832"/>
                    <a:pt x="1565910" y="1435832"/>
                    <a:pt x="1568450" y="1434562"/>
                  </a:cubicBezTo>
                  <a:cubicBezTo>
                    <a:pt x="2016760" y="1272002"/>
                    <a:pt x="2346960" y="842742"/>
                    <a:pt x="2353310" y="3453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45085"/>
                  </a:lnTo>
                  <a:cubicBezTo>
                    <a:pt x="6350" y="845282"/>
                    <a:pt x="331470" y="1274542"/>
                    <a:pt x="784860" y="1433292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812123" y="895350"/>
            <a:ext cx="10663754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Current Standing?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225" y="3229866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22947" y="3388459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"/>
              </a:rPr>
              <a:t>Customization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225" y="6514444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2947" y="6673037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"/>
              </a:rPr>
              <a:t>Self-study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0295" y="3321784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5018" y="3480377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 Bold"/>
              </a:rPr>
              <a:t>Music Player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0295" y="6606362"/>
            <a:ext cx="1394078" cy="98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35018" y="6764955"/>
            <a:ext cx="5216417" cy="4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F1C024"/>
                </a:solidFill>
                <a:latin typeface="DM Sans"/>
              </a:rPr>
              <a:t>Watch your character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22947" y="4276725"/>
            <a:ext cx="5614707" cy="184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134">
                <a:solidFill>
                  <a:srgbClr val="EFECE7"/>
                </a:solidFill>
                <a:latin typeface="DM Sans"/>
              </a:rPr>
              <a:t>Indoor Enviroment: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Change bedroom wallpaper.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Color adjustment of in app furniture.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Light adjustment: colour and intensity 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235018" y="4324427"/>
            <a:ext cx="5614707" cy="146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Log-in to your Spotify/Youtube music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Offline music player </a:t>
            </a:r>
          </a:p>
          <a:p>
            <a:pPr algn="just">
              <a:lnSpc>
                <a:spcPts val="2987"/>
              </a:lnSpc>
            </a:pPr>
          </a:p>
          <a:p>
            <a:pPr algn="just">
              <a:lnSpc>
                <a:spcPts val="298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622947" y="7561303"/>
            <a:ext cx="5614707" cy="258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Set a timer, mood and study away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Complete a to-do list, keep yourself on schedule! 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Save The to-list and be able to retrieve the data they had put in a different session</a:t>
            </a:r>
          </a:p>
          <a:p>
            <a:pPr algn="just">
              <a:lnSpc>
                <a:spcPts val="298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235018" y="7609005"/>
            <a:ext cx="5614707" cy="184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Your character can move to positions on in the environment</a:t>
            </a:r>
          </a:p>
          <a:p>
            <a:pPr algn="just" marL="460767" indent="-230384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EFECE7"/>
                </a:solidFill>
                <a:latin typeface="DM Sans"/>
              </a:rPr>
              <a:t>We created systems it will need to sit down when instructed as we faced a particular challenge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223604" y="2798060"/>
            <a:ext cx="9748071" cy="5995707"/>
            <a:chOff x="0" y="0"/>
            <a:chExt cx="12997428" cy="7994275"/>
          </a:xfrm>
        </p:grpSpPr>
        <p:pic>
          <p:nvPicPr>
            <p:cNvPr name="Picture 4" id="4">
              <a:hlinkClick action="ppaction://media"/>
            </p:cNvPr>
            <p:cNvPicPr>
              <a:picLocks noChangeAspect="true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5"/>
            <a:srcRect l="4273" t="0" r="4273" b="0"/>
            <a:stretch>
              <a:fillRect/>
            </a:stretch>
          </p:blipFill>
          <p:spPr>
            <a:xfrm>
              <a:off x="0" y="0"/>
              <a:ext cx="12997428" cy="7994275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0352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Current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57041"/>
            <a:ext cx="4844000" cy="593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EFECE7"/>
                </a:solidFill>
                <a:latin typeface="DM Sans"/>
              </a:rPr>
              <a:t>Creation of character.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Sculpting &amp; Rigging.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Character customisation.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Removal of outdoor environment.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Untimely power cuts. </a:t>
            </a:r>
            <a:r>
              <a:rPr lang="en-US" sz="2199">
                <a:solidFill>
                  <a:srgbClr val="EFECE7"/>
                </a:solidFill>
                <a:latin typeface="DM Sans"/>
              </a:rPr>
              <a:t> 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EFECE7"/>
                </a:solidFill>
                <a:latin typeface="DM Sans"/>
              </a:rPr>
              <a:t>Previous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Spotify setup 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Finding scheduling programs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To-do List Dependency &amp; Player NPC AI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5224793" y="-707488"/>
            <a:ext cx="2032757" cy="192603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732580"/>
            <a:ext cx="16779886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 Timeline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33831" y="2240664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25th July - 18th November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33831" y="3238344"/>
            <a:ext cx="4844000" cy="819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EFECE7"/>
                </a:solidFill>
                <a:latin typeface="DM Sans"/>
              </a:rPr>
              <a:t>The project length is 17 weeks long , 5 phases 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Phase 1 -  Project  Setup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Phase 2 - System Implementation 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P</a:t>
            </a:r>
            <a:r>
              <a:rPr lang="en-US" sz="2199">
                <a:solidFill>
                  <a:srgbClr val="EFECE7"/>
                </a:solidFill>
                <a:latin typeface="DM Sans"/>
              </a:rPr>
              <a:t>hase 3- Larger customisation &amp; playtesting </a:t>
            </a:r>
          </a:p>
          <a:p>
            <a:pPr algn="just"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Phase 4 - Agile methodogolgy(Implement, playtest, curate )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Phase 5 - Polishing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84644">
            <a:off x="-3183908" y="-1528732"/>
            <a:ext cx="6367816" cy="63678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188755">
            <a:off x="-2833738" y="7799979"/>
            <a:ext cx="6367816" cy="636781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93395">
            <a:off x="14456909" y="8069776"/>
            <a:ext cx="6367816" cy="63678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/>
          <a:srcRect l="27527" t="0" r="27527" b="0"/>
          <a:stretch>
            <a:fillRect/>
          </a:stretch>
        </p:blipFill>
        <p:spPr>
          <a:xfrm flipH="false" flipV="false" rot="0">
            <a:off x="7411764" y="2566227"/>
            <a:ext cx="9847536" cy="669207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 Timeline - Phase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Phase 1 - Set 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58142"/>
            <a:ext cx="4844000" cy="506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28 July - 14 August (weeks 1-3)</a:t>
            </a:r>
          </a:p>
          <a:p>
            <a:pPr algn="just"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Creation and </a:t>
            </a:r>
            <a:r>
              <a:rPr lang="en-US" sz="2199">
                <a:solidFill>
                  <a:srgbClr val="EFECE7"/>
                </a:solidFill>
                <a:latin typeface="DM Sans"/>
              </a:rPr>
              <a:t>Implementation of objects influenced by systems.  </a:t>
            </a:r>
          </a:p>
          <a:p>
            <a:pPr algn="just"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Texture baking for object sets. 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/>
          <a:srcRect l="20816" t="0" r="20816" b="0"/>
          <a:stretch>
            <a:fillRect/>
          </a:stretch>
        </p:blipFill>
        <p:spPr>
          <a:xfrm flipH="false" flipV="false" rot="0">
            <a:off x="7166117" y="3205767"/>
            <a:ext cx="10925312" cy="53794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 Timeline - Phase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Phase 2 - System Implementation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58142"/>
            <a:ext cx="4844000" cy="858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15th August - 2nd October(Weeks 4 - 10)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Implementation of logic for the application's mechanics.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To-do list &amp; Timer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Spotify media player  &amp; Ofline music player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 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</a:t>
            </a:r>
            <a:r>
              <a:rPr lang="en-US" sz="2199">
                <a:solidFill>
                  <a:srgbClr val="EFECE7"/>
                </a:solidFill>
                <a:latin typeface="DM Sans"/>
              </a:rPr>
              <a:t> Customisation of furniture: Colour and pattern change  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Light customisation : Colour and intensity.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 Timeline - Phase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60462"/>
            <a:ext cx="70926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CE7"/>
                </a:solidFill>
                <a:latin typeface="DM Sans"/>
              </a:rPr>
              <a:t>Phase 2 - System Customisation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58142"/>
            <a:ext cx="4844000" cy="584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15th August - 2nd October(Weeks 4 - 10)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EFECE7"/>
                </a:solidFill>
                <a:latin typeface="DM Sans"/>
              </a:rPr>
              <a:t>Customisation :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Character's facial features 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Switching out of in-app objects.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FECE7"/>
                </a:solidFill>
                <a:latin typeface="DM Sans"/>
              </a:rPr>
              <a:t> Beginning of  Playtesting(last week)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20816" t="0" r="20816" b="0"/>
          <a:stretch>
            <a:fillRect/>
          </a:stretch>
        </p:blipFill>
        <p:spPr>
          <a:xfrm flipH="false" flipV="false" rot="0">
            <a:off x="7166117" y="3205767"/>
            <a:ext cx="10925312" cy="53794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DAFMMg6ESxU</dc:identifier>
  <dcterms:modified xsi:type="dcterms:W3CDTF">2011-08-01T06:04:30Z</dcterms:modified>
  <cp:revision>1</cp:revision>
  <dc:title>Crit 2 </dc:title>
</cp:coreProperties>
</file>